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73" r:id="rId5"/>
    <p:sldId id="279" r:id="rId6"/>
    <p:sldId id="280" r:id="rId7"/>
    <p:sldId id="284" r:id="rId8"/>
    <p:sldId id="272" r:id="rId9"/>
    <p:sldId id="257" r:id="rId10"/>
    <p:sldId id="259" r:id="rId11"/>
    <p:sldId id="260" r:id="rId12"/>
    <p:sldId id="278" r:id="rId13"/>
    <p:sldId id="261" r:id="rId14"/>
    <p:sldId id="269" r:id="rId15"/>
    <p:sldId id="281" r:id="rId16"/>
    <p:sldId id="262" r:id="rId17"/>
    <p:sldId id="282" r:id="rId18"/>
    <p:sldId id="277" r:id="rId19"/>
    <p:sldId id="276" r:id="rId20"/>
    <p:sldId id="263" r:id="rId21"/>
    <p:sldId id="265" r:id="rId22"/>
    <p:sldId id="266" r:id="rId23"/>
    <p:sldId id="283" r:id="rId24"/>
    <p:sldId id="267" r:id="rId25"/>
    <p:sldId id="270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8" autoAdjust="0"/>
  </p:normalViewPr>
  <p:slideViewPr>
    <p:cSldViewPr>
      <p:cViewPr>
        <p:scale>
          <a:sx n="80" d="100"/>
          <a:sy n="8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0D254C3-7601-47D8-92A1-E117479A169F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5B3CC07-6670-4159-8A48-DE25C64E72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A4F68-76F8-4A65-992B-7E2C418C24CF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0E00AC-B901-4B4F-BE8A-2B8E9045F108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video 18</a:t>
            </a:r>
            <a:endParaRPr lang="zh-TW" altLang="en-US" smtClean="0"/>
          </a:p>
          <a:p>
            <a:pPr>
              <a:spcBef>
                <a:spcPct val="0"/>
              </a:spcBef>
            </a:pPr>
            <a:r>
              <a:rPr lang="zh-TW" altLang="en-US" smtClean="0"/>
              <a:t>給完局部麻醉後清洗傷口</a:t>
            </a:r>
            <a:endParaRPr lang="en-US" altLang="zh-TW" smtClean="0"/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161B1-2506-4283-90FB-BE4FF53C80D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video 58</a:t>
            </a:r>
          </a:p>
          <a:p>
            <a:pPr>
              <a:spcBef>
                <a:spcPct val="0"/>
              </a:spcBef>
            </a:pPr>
            <a:r>
              <a:rPr lang="zh-TW" altLang="en-US" smtClean="0"/>
              <a:t>給予免疫球蛋白，傷口的邊緣和基底部也要被浸潤到，可以看到有部分</a:t>
            </a:r>
            <a:r>
              <a:rPr lang="en-US" altLang="zh-TW" smtClean="0"/>
              <a:t>RIG</a:t>
            </a:r>
            <a:r>
              <a:rPr lang="zh-TW" altLang="en-US" smtClean="0"/>
              <a:t>微微</a:t>
            </a:r>
            <a:r>
              <a:rPr lang="en-US" altLang="zh-TW" smtClean="0"/>
              <a:t>oozing</a:t>
            </a:r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C5BA54-4FE0-43E6-8EF1-B6838700A72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5F54D-9590-4652-97FD-96E29F93B6C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6994C-ADE0-4BB1-A655-20A43F18D76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55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8EB2B5-ED56-4567-9694-5909DB8A556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386E-E667-4E99-96CF-855FA85257D3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78CB-8C2A-44EA-81D3-29885E69D5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489A-F760-4597-883C-EAF4BAA59ED7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88E2-B2EB-4797-8D50-7EDEFE825C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4EBF-74D4-4820-82ED-FDA1AA0640FF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6200-E8A0-49CD-9432-B14C6965E8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A7292-A9CA-4BDD-AA24-BB7745F01A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標楷體" pitchFamily="65" charset="-120"/>
              </a:defRPr>
            </a:lvl1pPr>
            <a:lvl2pPr>
              <a:defRPr baseline="0">
                <a:latin typeface="Arial" pitchFamily="34" charset="0"/>
                <a:ea typeface="標楷體" pitchFamily="65" charset="-120"/>
              </a:defRPr>
            </a:lvl2pPr>
            <a:lvl3pPr>
              <a:defRPr baseline="0">
                <a:latin typeface="Arial" pitchFamily="34" charset="0"/>
                <a:ea typeface="標楷體" pitchFamily="65" charset="-120"/>
              </a:defRPr>
            </a:lvl3pPr>
            <a:lvl4pPr>
              <a:defRPr baseline="0">
                <a:latin typeface="Arial" pitchFamily="34" charset="0"/>
                <a:ea typeface="標楷體" pitchFamily="65" charset="-120"/>
              </a:defRPr>
            </a:lvl4pPr>
            <a:lvl5pPr>
              <a:defRPr baseline="0">
                <a:latin typeface="Arial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4223-02AA-400F-9342-2A25C9E083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FF29-0874-461D-8CFB-9BE4C31985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1ADB-AACA-43EC-8AAD-404DA51A95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8ACB1-F261-4553-8C14-61DFFBDDE6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59BD-5E7A-4C6F-8A4E-F3A4C24F23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DE37-39E7-44DF-B60A-3223E7E792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DE11-FE6E-4718-803B-A001DFB894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F166-C391-4383-85B2-154DA5816548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E8DA-799E-440E-82EC-E9A577B6D2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CA94-2903-4C9A-B62C-1D5557A5DD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9404-7139-418F-8C01-358C3DB8BD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0002-395E-4A1C-A06F-41CA6F4902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3E50-3B56-4E84-9EEA-6B8C03F973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標楷體" pitchFamily="65" charset="-120"/>
              </a:defRPr>
            </a:lvl1pPr>
            <a:lvl2pPr>
              <a:defRPr baseline="0">
                <a:latin typeface="Arial" pitchFamily="34" charset="0"/>
                <a:ea typeface="標楷體" pitchFamily="65" charset="-120"/>
              </a:defRPr>
            </a:lvl2pPr>
            <a:lvl3pPr>
              <a:defRPr baseline="0">
                <a:latin typeface="Arial" pitchFamily="34" charset="0"/>
                <a:ea typeface="標楷體" pitchFamily="65" charset="-120"/>
              </a:defRPr>
            </a:lvl3pPr>
            <a:lvl4pPr>
              <a:defRPr baseline="0">
                <a:latin typeface="Arial" pitchFamily="34" charset="0"/>
                <a:ea typeface="標楷體" pitchFamily="65" charset="-120"/>
              </a:defRPr>
            </a:lvl4pPr>
            <a:lvl5pPr>
              <a:defRPr baseline="0">
                <a:latin typeface="Arial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E62F-BCCF-4839-AEFB-AE7D639179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5A2F-A6DE-4C48-8AAF-4D9615D15E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5536-6D6D-49E6-840D-38C46A88F7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0BD2-ECCD-405C-913A-03151422EC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16BD-3F2D-46CA-8247-40205C0876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B9E0-5DBA-471F-998F-F16AD21AD4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39B0-6ABC-4D2A-9DD5-538C010DF53F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E1F8-19FA-4A34-808A-C1817A059F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896A-CB80-42EA-959B-DD9F6535DD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9922-A32C-4031-B0D5-D2765F5BBA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E37C-2651-4DFD-9F59-BAF95A8210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FECD-6A9A-48BD-8B48-612797C757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787C-4DF5-4C43-A144-FE8256CDCFDA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C840-3F04-4555-B6C4-50AD68EF9E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00CC-D633-4597-B8A9-EFEDEEE80093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1D89-07D6-4AB2-BBBE-FD139EAF51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B670-9BF3-44E6-A19F-0450E9EC029A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B21F-A40E-41ED-8F82-FFBFCB2AA9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09DA-B7CD-4E1B-B5DF-D568B66E8406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B8CF-841B-4AAB-84BF-FFB69D1CB6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26F8-9A75-4FF5-882E-2109AAD3F38C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709F-207D-40EB-BE84-CCD5612252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0B79-8441-41F7-A1E4-0AF5C18FE468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4C1B-2C9B-4788-95D7-816FA9FE7E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5C1B29-0310-42CE-8074-F0E9CA2B7BE7}" type="datetime1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5E1196-E015-424F-AEC5-9C2C1D963F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A3319F-9FD7-48C7-863F-A0C91D0B14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FACE20-68F6-4D4E-89C4-42642AD9E8B6}" type="datetimeFigureOut">
              <a:rPr lang="zh-TW" altLang="en-US"/>
              <a:pPr>
                <a:defRPr/>
              </a:pPr>
              <a:t>2013/8/8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59F3F3-0B44-499C-84DC-47FE45C7E3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.tw/professional/submenu.aspx?treeid=beac9c103df952c4&amp;nowtreeid=beac9c103df952c4" TargetMode="External"/><Relationship Id="rId2" Type="http://schemas.openxmlformats.org/officeDocument/2006/relationships/hyperlink" Target="http://www.cdc.gov.tw/professional/index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.tw/professional/themanet.aspx?did=625&amp;treeid=beac9c103df952c4&amp;nowtreeid=a82747e31ac365ec" TargetMode="External"/><Relationship Id="rId4" Type="http://schemas.openxmlformats.org/officeDocument/2006/relationships/hyperlink" Target="http://www.cdc.gov.tw/professional/submenu.aspx?treeid=beac9c103df952c4&amp;nowtreeid=06d4eebe224f2a9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cdc.gov.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疑似狂犬病動物咬傷</a:t>
            </a:r>
            <a:r>
              <a:rPr lang="zh-TW" altLang="en-US" dirty="0"/>
              <a:t>之暴露後傷口</a:t>
            </a:r>
            <a:r>
              <a:rPr lang="zh-TW" altLang="en-US" dirty="0" smtClean="0"/>
              <a:t>處理</a:t>
            </a:r>
            <a:r>
              <a:rPr lang="zh-TW" altLang="en-US" dirty="0" smtClean="0">
                <a:latin typeface="標楷體"/>
                <a:ea typeface="標楷體"/>
              </a:rPr>
              <a:t>，</a:t>
            </a:r>
            <a:r>
              <a:rPr lang="zh-TW" altLang="en-US" dirty="0" smtClean="0"/>
              <a:t>免疫球蛋白及疫苗使用實務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913" y="45815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衛生福利部疾病管制署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影片</a:t>
            </a:r>
            <a:r>
              <a:rPr lang="en-US" altLang="zh-TW" smtClean="0"/>
              <a:t>:</a:t>
            </a:r>
            <a:r>
              <a:rPr lang="zh-TW" altLang="en-US" smtClean="0"/>
              <a:t>傷口處理</a:t>
            </a:r>
          </a:p>
        </p:txBody>
      </p:sp>
      <p:sp>
        <p:nvSpPr>
          <p:cNvPr id="501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85839-9136-4A6A-B385-18D1F7C1EE9E}" type="slidenum">
              <a:rPr lang="zh-TW" altLang="en-US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0180" name="文字方塊 4"/>
          <p:cNvSpPr txBox="1">
            <a:spLocks noChangeArrowheads="1"/>
          </p:cNvSpPr>
          <p:nvPr/>
        </p:nvSpPr>
        <p:spPr bwMode="auto">
          <a:xfrm>
            <a:off x="5148263" y="6237288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感謝王傳林醫師提供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7088" y="1628775"/>
            <a:ext cx="71755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傷口縫合原則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/>
              <a:t>如果可能的話，避免縫合傷口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傷口</a:t>
            </a:r>
            <a:r>
              <a:rPr lang="zh-TW" altLang="en-US" dirty="0"/>
              <a:t>較大或者面部</a:t>
            </a:r>
            <a:r>
              <a:rPr lang="zh-TW" altLang="en-US" dirty="0" smtClean="0"/>
              <a:t>重傷需縫合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清</a:t>
            </a:r>
            <a:r>
              <a:rPr lang="zh-TW" altLang="en-US" dirty="0"/>
              <a:t>創消毒後</a:t>
            </a:r>
            <a:r>
              <a:rPr lang="zh-TW" altLang="en-US" dirty="0" smtClean="0"/>
              <a:t>，先用狂犬病免疫</a:t>
            </a:r>
            <a:r>
              <a:rPr lang="zh-TW" altLang="en-US" dirty="0"/>
              <a:t>球蛋白作傷口周圍的浸潤注射，使抗體浸潤到組織中，以中和病毒。數小時後（不少於</a:t>
            </a:r>
            <a:r>
              <a:rPr lang="en-US" altLang="zh-TW" b="1" dirty="0"/>
              <a:t>2</a:t>
            </a:r>
            <a:r>
              <a:rPr lang="zh-TW" altLang="en-US" dirty="0"/>
              <a:t>小時）再行縫合和包紮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傷口</a:t>
            </a:r>
            <a:r>
              <a:rPr lang="zh-TW" altLang="en-US" dirty="0"/>
              <a:t>深而大者應當放置引流條，以利於傷口污染物及分泌物的排出 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zh-TW" dirty="0" smtClean="0"/>
              <a:t>抗生素、破傷風疫苗或破傷風免疫球蛋白的施予，應如同其他抓咬傷口的處理一樣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就診時，假如傷口已結痂則不進行傷口處理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傷口</a:t>
            </a:r>
            <a:r>
              <a:rPr lang="zh-TW" altLang="en-US" dirty="0"/>
              <a:t>已</a:t>
            </a:r>
            <a:r>
              <a:rPr lang="zh-TW" altLang="en-US" dirty="0" smtClean="0"/>
              <a:t>縫合</a:t>
            </a:r>
            <a:r>
              <a:rPr lang="en-US" altLang="zh-TW" dirty="0" smtClean="0"/>
              <a:t>/</a:t>
            </a:r>
            <a:r>
              <a:rPr lang="zh-TW" altLang="en-US" dirty="0" smtClean="0"/>
              <a:t>癒合，</a:t>
            </a:r>
            <a:r>
              <a:rPr lang="zh-TW" altLang="en-US" dirty="0"/>
              <a:t>原則上不主張拆除</a:t>
            </a:r>
            <a:r>
              <a:rPr lang="zh-TW" altLang="en-US" dirty="0" smtClean="0"/>
              <a:t>，應</a:t>
            </a:r>
            <a:r>
              <a:rPr lang="zh-TW" altLang="en-US" dirty="0"/>
              <a:t>在傷口周圍浸潤注射被動免疫製劑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0B4BC-FE42-4D9F-8F23-B9E176B65E70}" type="slidenum">
              <a:rPr lang="zh-TW" altLang="en-US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zh-TW" altLang="en-US" smtClean="0"/>
              <a:t>狂犬病免疫球蛋白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362950" cy="52562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altLang="en-US" sz="2200" smtClean="0"/>
              <a:t>應在具有處理</a:t>
            </a:r>
            <a:r>
              <a:rPr lang="en-US" altLang="zh-TW" sz="2200" smtClean="0"/>
              <a:t>anaphylactic shock</a:t>
            </a:r>
            <a:r>
              <a:rPr lang="zh-TW" altLang="en-US" sz="2200" smtClean="0"/>
              <a:t>的醫療機構給予</a:t>
            </a:r>
            <a:endParaRPr lang="en-US" altLang="zh-TW" sz="2200" smtClean="0"/>
          </a:p>
          <a:p>
            <a:pPr>
              <a:lnSpc>
                <a:spcPct val="80000"/>
              </a:lnSpc>
            </a:pPr>
            <a:r>
              <a:rPr lang="zh-TW" altLang="en-US" sz="2200" smtClean="0"/>
              <a:t>所有傷口均應浸潤注射免疫球蛋白</a:t>
            </a:r>
            <a:endParaRPr lang="en-US" altLang="zh-TW" sz="2200" smtClean="0"/>
          </a:p>
          <a:p>
            <a:pPr>
              <a:lnSpc>
                <a:spcPct val="80000"/>
              </a:lnSpc>
            </a:pPr>
            <a:endParaRPr lang="en-US" altLang="zh-TW" sz="2200" smtClean="0"/>
          </a:p>
          <a:p>
            <a:pPr>
              <a:lnSpc>
                <a:spcPct val="80000"/>
              </a:lnSpc>
            </a:pPr>
            <a:r>
              <a:rPr lang="zh-TW" altLang="zh-TW" sz="2200" smtClean="0">
                <a:solidFill>
                  <a:srgbClr val="000000"/>
                </a:solidFill>
                <a:latin typeface="Calibri" pitchFamily="34" charset="0"/>
                <a:ea typeface="細明體" pitchFamily="49" charset="-120"/>
              </a:rPr>
              <a:t>人類狂犬病免疫球蛋白</a:t>
            </a:r>
            <a:r>
              <a:rPr lang="zh-TW" altLang="en-US" sz="2200" smtClean="0">
                <a:solidFill>
                  <a:srgbClr val="000000"/>
                </a:solidFill>
                <a:latin typeface="Calibri" pitchFamily="34" charset="0"/>
                <a:ea typeface="細明體" pitchFamily="49" charset="-120"/>
              </a:rPr>
              <a:t> </a:t>
            </a:r>
            <a:r>
              <a:rPr lang="en-US" altLang="zh-TW" sz="2200" smtClean="0">
                <a:solidFill>
                  <a:srgbClr val="000000"/>
                </a:solidFill>
                <a:ea typeface="細明體" pitchFamily="49" charset="-120"/>
              </a:rPr>
              <a:t>(</a:t>
            </a:r>
            <a:r>
              <a:rPr lang="en-US" altLang="zh-TW" sz="2200" smtClean="0"/>
              <a:t>Human rabies immunoglobulin, HRIG)</a:t>
            </a:r>
          </a:p>
          <a:p>
            <a:pPr lvl="1">
              <a:lnSpc>
                <a:spcPct val="80000"/>
              </a:lnSpc>
            </a:pPr>
            <a:r>
              <a:rPr lang="zh-TW" altLang="zh-TW" sz="2000" smtClean="0"/>
              <a:t>使用劑量為</a:t>
            </a:r>
            <a:r>
              <a:rPr lang="en-US" altLang="zh-TW" sz="2000" smtClean="0"/>
              <a:t>20 IU/Kg</a:t>
            </a:r>
          </a:p>
          <a:p>
            <a:pPr lvl="1">
              <a:lnSpc>
                <a:spcPct val="80000"/>
              </a:lnSpc>
            </a:pPr>
            <a:r>
              <a:rPr lang="zh-TW" altLang="en-US" sz="2000" smtClean="0"/>
              <a:t>內含</a:t>
            </a:r>
            <a:r>
              <a:rPr lang="en-US" altLang="zh-TW" sz="2000" smtClean="0"/>
              <a:t>150</a:t>
            </a:r>
            <a:r>
              <a:rPr lang="zh-TW" altLang="en-US" sz="2000" smtClean="0"/>
              <a:t> </a:t>
            </a:r>
            <a:r>
              <a:rPr lang="en-US" altLang="zh-TW" sz="2000" smtClean="0"/>
              <a:t>IU/ml; </a:t>
            </a:r>
            <a:r>
              <a:rPr lang="zh-TW" altLang="en-US" sz="2000" smtClean="0"/>
              <a:t>有</a:t>
            </a:r>
            <a:r>
              <a:rPr lang="en-US" altLang="zh-TW" sz="2000" smtClean="0"/>
              <a:t>2 ml(</a:t>
            </a:r>
            <a:r>
              <a:rPr lang="zh-TW" altLang="en-US" sz="2000" smtClean="0"/>
              <a:t>換算為體重</a:t>
            </a:r>
            <a:r>
              <a:rPr lang="en-US" altLang="zh-TW" sz="2000" smtClean="0"/>
              <a:t>15 Kg)</a:t>
            </a:r>
            <a:r>
              <a:rPr lang="zh-TW" altLang="en-US" sz="2000" smtClean="0"/>
              <a:t>和</a:t>
            </a:r>
            <a:r>
              <a:rPr lang="en-US" altLang="zh-TW" sz="2000" smtClean="0"/>
              <a:t>10 ml(75 Kg)</a:t>
            </a:r>
            <a:r>
              <a:rPr lang="zh-TW" altLang="en-US" sz="2000" smtClean="0"/>
              <a:t>劑型</a:t>
            </a:r>
            <a:endParaRPr lang="en-US" altLang="zh-TW" sz="2000" smtClean="0"/>
          </a:p>
          <a:p>
            <a:pPr>
              <a:lnSpc>
                <a:spcPct val="80000"/>
              </a:lnSpc>
            </a:pPr>
            <a:r>
              <a:rPr lang="zh-TW" altLang="zh-TW" sz="2200" smtClean="0">
                <a:solidFill>
                  <a:srgbClr val="000000"/>
                </a:solidFill>
                <a:ea typeface="細明體" pitchFamily="49" charset="-120"/>
              </a:rPr>
              <a:t>經純化馬狂犬病免疫球蛋白</a:t>
            </a:r>
            <a:r>
              <a:rPr lang="zh-TW" altLang="en-US" sz="2200" smtClean="0">
                <a:solidFill>
                  <a:srgbClr val="000000"/>
                </a:solidFill>
                <a:ea typeface="細明體" pitchFamily="49" charset="-120"/>
              </a:rPr>
              <a:t> </a:t>
            </a:r>
            <a:r>
              <a:rPr lang="en-US" altLang="zh-TW" sz="2200" smtClean="0">
                <a:solidFill>
                  <a:srgbClr val="000000"/>
                </a:solidFill>
                <a:ea typeface="細明體" pitchFamily="49" charset="-120"/>
              </a:rPr>
              <a:t>(purified </a:t>
            </a:r>
            <a:r>
              <a:rPr lang="en-US" altLang="zh-TW" sz="2200" smtClean="0"/>
              <a:t>Equine rabies immunoglobulin, pERIG)</a:t>
            </a:r>
          </a:p>
          <a:p>
            <a:pPr lvl="1">
              <a:lnSpc>
                <a:spcPct val="80000"/>
              </a:lnSpc>
            </a:pPr>
            <a:r>
              <a:rPr lang="zh-TW" altLang="zh-TW" sz="2000" smtClean="0"/>
              <a:t>使用劑量為</a:t>
            </a:r>
            <a:r>
              <a:rPr lang="en-US" altLang="zh-TW" sz="2000" smtClean="0"/>
              <a:t>40 IU/Kg</a:t>
            </a:r>
          </a:p>
          <a:p>
            <a:pPr lvl="1">
              <a:lnSpc>
                <a:spcPct val="80000"/>
              </a:lnSpc>
            </a:pPr>
            <a:r>
              <a:rPr lang="en-US" altLang="zh-TW" sz="2000" smtClean="0"/>
              <a:t>5 ml/vial </a:t>
            </a:r>
            <a:r>
              <a:rPr lang="zh-TW" altLang="en-US" sz="2000" smtClean="0"/>
              <a:t>含有</a:t>
            </a:r>
            <a:r>
              <a:rPr lang="en-US" altLang="zh-TW" sz="2000" smtClean="0"/>
              <a:t>1000</a:t>
            </a:r>
            <a:r>
              <a:rPr lang="zh-TW" altLang="en-US" sz="2000" smtClean="0"/>
              <a:t> </a:t>
            </a:r>
            <a:r>
              <a:rPr lang="en-US" altLang="zh-TW" sz="2000" smtClean="0"/>
              <a:t>IU</a:t>
            </a:r>
            <a:r>
              <a:rPr lang="zh-TW" altLang="en-US" sz="2000" smtClean="0"/>
              <a:t> </a:t>
            </a:r>
            <a:r>
              <a:rPr lang="en-US" altLang="zh-TW" sz="2000" smtClean="0"/>
              <a:t>(</a:t>
            </a:r>
            <a:r>
              <a:rPr lang="zh-TW" altLang="en-US" sz="2000" smtClean="0"/>
              <a:t>換算為體重</a:t>
            </a:r>
            <a:r>
              <a:rPr lang="en-US" altLang="zh-TW" sz="2000" smtClean="0"/>
              <a:t>25 Kg)</a:t>
            </a:r>
          </a:p>
          <a:p>
            <a:pPr lvl="1">
              <a:lnSpc>
                <a:spcPct val="80000"/>
              </a:lnSpc>
            </a:pPr>
            <a:r>
              <a:rPr lang="en-US" altLang="zh-TW" sz="2000" smtClean="0"/>
              <a:t>WHO:</a:t>
            </a:r>
            <a:r>
              <a:rPr lang="zh-TW" altLang="en-US" sz="2000" smtClean="0"/>
              <a:t> 不建議給予</a:t>
            </a:r>
            <a:r>
              <a:rPr lang="en-US" altLang="zh-TW" sz="2000" smtClean="0"/>
              <a:t>ERIG</a:t>
            </a:r>
            <a:r>
              <a:rPr lang="zh-TW" altLang="en-US" sz="2000" smtClean="0"/>
              <a:t>前做</a:t>
            </a:r>
            <a:r>
              <a:rPr lang="en-US" altLang="zh-TW" sz="2000" smtClean="0"/>
              <a:t>skin test</a:t>
            </a:r>
            <a:r>
              <a:rPr lang="zh-TW" altLang="en-US" sz="2000" smtClean="0"/>
              <a:t> </a:t>
            </a:r>
            <a:r>
              <a:rPr lang="en-US" altLang="zh-TW" sz="2000" smtClean="0"/>
              <a:t>(</a:t>
            </a:r>
            <a:r>
              <a:rPr lang="zh-TW" altLang="en-US" sz="2000" smtClean="0"/>
              <a:t>無法有效預測</a:t>
            </a:r>
            <a:r>
              <a:rPr lang="en-US" altLang="zh-TW" sz="2000" smtClean="0"/>
              <a:t>anaphylaxis</a:t>
            </a:r>
            <a:r>
              <a:rPr lang="zh-TW" altLang="en-US" sz="2000" smtClean="0"/>
              <a:t>且考慮疾病的嚴重性</a:t>
            </a:r>
            <a:r>
              <a:rPr lang="en-US" altLang="zh-TW" sz="2000" smtClean="0"/>
              <a:t>); </a:t>
            </a:r>
            <a:r>
              <a:rPr lang="zh-TW" altLang="en-US" sz="2000" smtClean="0"/>
              <a:t>然仿單上仍建議做</a:t>
            </a:r>
            <a:endParaRPr lang="en-US" altLang="zh-TW" sz="2000" smtClean="0"/>
          </a:p>
          <a:p>
            <a:pPr lvl="1">
              <a:lnSpc>
                <a:spcPct val="80000"/>
              </a:lnSpc>
            </a:pPr>
            <a:r>
              <a:rPr lang="zh-TW" altLang="en-US" sz="2000" smtClean="0"/>
              <a:t>不因為</a:t>
            </a:r>
            <a:r>
              <a:rPr lang="en-US" altLang="zh-TW" sz="2000" smtClean="0"/>
              <a:t>skin test positive</a:t>
            </a:r>
            <a:r>
              <a:rPr lang="zh-TW" altLang="en-US" sz="2000" smtClean="0"/>
              <a:t>認定為</a:t>
            </a:r>
            <a:r>
              <a:rPr lang="en-US" altLang="zh-TW" sz="2000" smtClean="0"/>
              <a:t>contraindication</a:t>
            </a:r>
            <a:r>
              <a:rPr lang="zh-TW" altLang="en-US" sz="2000" smtClean="0"/>
              <a:t>而不給</a:t>
            </a:r>
            <a:r>
              <a:rPr lang="en-US" altLang="zh-TW" sz="2000" smtClean="0"/>
              <a:t>ERIG</a:t>
            </a:r>
          </a:p>
          <a:p>
            <a:pPr lvl="2">
              <a:lnSpc>
                <a:spcPct val="80000"/>
              </a:lnSpc>
            </a:pPr>
            <a:endParaRPr lang="en-US" altLang="zh-TW" sz="1700" smtClean="0"/>
          </a:p>
          <a:p>
            <a:pPr>
              <a:lnSpc>
                <a:spcPct val="80000"/>
              </a:lnSpc>
            </a:pPr>
            <a:r>
              <a:rPr lang="zh-TW" altLang="en-US" sz="2200" smtClean="0"/>
              <a:t>當全部傷口浸潤注射後，尚有剩餘免疫球蛋白製劑時，應將其注射到最接近患肢同側的深部肌肉（如</a:t>
            </a:r>
            <a:r>
              <a:rPr lang="en-US" altLang="zh-TW" sz="2200" smtClean="0"/>
              <a:t>:</a:t>
            </a:r>
            <a:r>
              <a:rPr lang="zh-TW" altLang="en-US" sz="2200" smtClean="0"/>
              <a:t>肌肉注射於同側的上臂肌肉或同側大腿外側肌群），以避免影響疫苗的效果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zh-TW" altLang="en-US" sz="22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4AFA9-FCA9-406A-86D1-01614EDDCA40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狂犬病免疫球蛋白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9499D-3C20-4141-BA1A-D5F42487D56B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rcRect b="15466"/>
          <a:stretch>
            <a:fillRect/>
          </a:stretch>
        </p:blipFill>
        <p:spPr>
          <a:xfrm>
            <a:off x="1116013" y="1700213"/>
            <a:ext cx="6769100" cy="41767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如何給予狂犬病免疫球蛋白</a:t>
            </a:r>
            <a:r>
              <a:rPr lang="en-US" altLang="zh-TW" smtClean="0"/>
              <a:t>(1)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400" dirty="0"/>
              <a:t>在傷口</a:t>
            </a:r>
            <a:r>
              <a:rPr lang="zh-TW" altLang="en-US" sz="2400" dirty="0" smtClean="0"/>
              <a:t>內</a:t>
            </a:r>
            <a:r>
              <a:rPr lang="zh-TW" altLang="en-US" sz="2400" dirty="0"/>
              <a:t>先</a:t>
            </a:r>
            <a:r>
              <a:rPr lang="zh-TW" altLang="en-US" sz="2400" dirty="0" smtClean="0"/>
              <a:t>滴</a:t>
            </a:r>
            <a:r>
              <a:rPr lang="zh-TW" altLang="en-US" sz="2400" dirty="0"/>
              <a:t>數</a:t>
            </a:r>
            <a:r>
              <a:rPr lang="zh-TW" altLang="en-US" sz="2400" dirty="0" smtClean="0"/>
              <a:t>滴</a:t>
            </a:r>
            <a:r>
              <a:rPr lang="zh-TW" altLang="en-US" sz="2400" dirty="0"/>
              <a:t>狂犬病免疫球蛋白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400" dirty="0" smtClean="0"/>
              <a:t>距</a:t>
            </a:r>
            <a:r>
              <a:rPr lang="zh-TW" altLang="en-US" sz="2400" dirty="0"/>
              <a:t>傷口緣約</a:t>
            </a:r>
            <a:r>
              <a:rPr lang="en-US" altLang="zh-TW" sz="2400" dirty="0"/>
              <a:t>0.5-1cm</a:t>
            </a:r>
            <a:r>
              <a:rPr lang="zh-TW" altLang="en-US" sz="2400" dirty="0"/>
              <a:t>沿傷口縱軸進針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進</a:t>
            </a:r>
            <a:r>
              <a:rPr lang="zh-TW" altLang="en-US" sz="2400" dirty="0"/>
              <a:t>針深度應超過傷口的</a:t>
            </a:r>
            <a:r>
              <a:rPr lang="zh-TW" altLang="en-US" sz="2400" dirty="0" smtClean="0"/>
              <a:t>深度。先進</a:t>
            </a:r>
            <a:r>
              <a:rPr lang="zh-TW" altLang="en-US" sz="2400" dirty="0"/>
              <a:t>針至傷口基底部，邊注射藥液邊退針，並轉換方向於傷口邊緣注射</a:t>
            </a:r>
            <a:r>
              <a:rPr lang="en-US" altLang="zh-TW" sz="2400" dirty="0"/>
              <a:t>(</a:t>
            </a:r>
            <a:r>
              <a:rPr lang="zh-TW" altLang="en-US" sz="2400" dirty="0"/>
              <a:t>取對應兩點呈垂直和左右方向做環形全層注射</a:t>
            </a:r>
            <a:r>
              <a:rPr lang="en-US" altLang="zh-TW" sz="2400" dirty="0"/>
              <a:t>)</a:t>
            </a:r>
            <a:r>
              <a:rPr lang="zh-TW" altLang="en-US" sz="2400" dirty="0"/>
              <a:t>，避免多次重複針刺進</a:t>
            </a:r>
            <a:r>
              <a:rPr lang="zh-TW" altLang="en-US" sz="2400" dirty="0" smtClean="0"/>
              <a:t>傷口</a:t>
            </a:r>
            <a:endParaRPr lang="en-US" altLang="zh-TW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400" dirty="0" smtClean="0"/>
              <a:t>請</a:t>
            </a:r>
            <a:r>
              <a:rPr lang="zh-TW" altLang="zh-TW" sz="2400" dirty="0"/>
              <a:t>避免直接從傷口內進針，以免將病毒帶入深部</a:t>
            </a:r>
            <a:r>
              <a:rPr lang="zh-TW" altLang="zh-TW" sz="2400" dirty="0" smtClean="0"/>
              <a:t>組織</a:t>
            </a:r>
            <a:endParaRPr lang="en-US" altLang="zh-TW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400" dirty="0" smtClean="0"/>
              <a:t>避免</a:t>
            </a:r>
            <a:r>
              <a:rPr lang="zh-TW" altLang="en-US" sz="2400" dirty="0"/>
              <a:t>狂犬病免疫球蛋白打進</a:t>
            </a:r>
            <a:r>
              <a:rPr lang="zh-TW" altLang="en-US" sz="2400" dirty="0" smtClean="0"/>
              <a:t>血管</a:t>
            </a:r>
            <a:endParaRPr lang="en-US" altLang="zh-TW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48038" y="6237288"/>
            <a:ext cx="2303462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D70C3-9EA0-47D7-99FC-D08B64E484BB}" type="slidenum">
              <a:rPr lang="zh-TW" altLang="en-US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如何給予狂犬病免疫球蛋白</a:t>
            </a:r>
            <a:r>
              <a:rPr lang="en-US" altLang="zh-TW" smtClean="0"/>
              <a:t>(2)</a:t>
            </a:r>
            <a:endParaRPr lang="zh-TW" altLang="en-US" smtClean="0"/>
          </a:p>
        </p:txBody>
      </p:sp>
      <p:sp>
        <p:nvSpPr>
          <p:cNvPr id="563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600" smtClean="0"/>
              <a:t>傷口嚴重或有多處傷口（特別是幼兒），按常規劑量不足以浸潤注射傷口周圍時，可用生理鹽水將被動免疫製劑適當稀釋</a:t>
            </a:r>
            <a:r>
              <a:rPr lang="en-US" altLang="zh-TW" sz="2600" smtClean="0"/>
              <a:t>2</a:t>
            </a:r>
            <a:r>
              <a:rPr lang="zh-TW" altLang="en-US" sz="2600" smtClean="0"/>
              <a:t>～</a:t>
            </a:r>
            <a:r>
              <a:rPr lang="en-US" altLang="zh-TW" sz="2600" smtClean="0"/>
              <a:t>3 </a:t>
            </a:r>
            <a:r>
              <a:rPr lang="zh-TW" altLang="en-US" sz="2600" smtClean="0"/>
              <a:t>倍，再進行浸潤注射</a:t>
            </a:r>
          </a:p>
          <a:p>
            <a:r>
              <a:rPr lang="zh-TW" altLang="en-US" sz="2600" smtClean="0"/>
              <a:t>免疫球蛋白不可與疫苗置於同一注射器或同一位置施打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32E25-4E1A-4E1E-8CB5-38148CFF793A}" type="slidenum">
              <a:rPr lang="zh-TW" altLang="en-US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影片</a:t>
            </a:r>
            <a:r>
              <a:rPr lang="en-US" altLang="zh-TW" smtClean="0"/>
              <a:t>:</a:t>
            </a:r>
            <a:r>
              <a:rPr lang="zh-TW" altLang="en-US" smtClean="0"/>
              <a:t>如何給予免疫球蛋白</a:t>
            </a:r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1600200"/>
            <a:ext cx="7343775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9FB60-82FC-492C-8D71-8D4D847012E6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7348" name="文字方塊 5"/>
          <p:cNvSpPr txBox="1">
            <a:spLocks noChangeArrowheads="1"/>
          </p:cNvSpPr>
          <p:nvPr/>
        </p:nvSpPr>
        <p:spPr bwMode="auto">
          <a:xfrm>
            <a:off x="5148263" y="6237288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感謝王傳林醫師提供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93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4963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矩形 3"/>
          <p:cNvSpPr>
            <a:spLocks noChangeArrowheads="1"/>
          </p:cNvSpPr>
          <p:nvPr/>
        </p:nvSpPr>
        <p:spPr bwMode="auto">
          <a:xfrm>
            <a:off x="4006850" y="6459538"/>
            <a:ext cx="5094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i="1">
                <a:latin typeface="Calibri" pitchFamily="34" charset="0"/>
              </a:rPr>
              <a:t>MMWR Recomm Rep. 2010 Mar 19;59(RR-2):1-9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0FD93-793B-48EC-B0BA-0C1B2EA38B47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免疫球蛋白使用注意事項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400" dirty="0" smtClean="0">
                <a:latin typeface="+mn-ea"/>
              </a:rPr>
              <a:t>可</a:t>
            </a:r>
            <a:r>
              <a:rPr lang="zh-TW" altLang="zh-TW" sz="2400" dirty="0">
                <a:latin typeface="+mn-ea"/>
              </a:rPr>
              <a:t>與疫苗同時施打，最遲不要超過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首劑疫苗施打後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7 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天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zh-TW" sz="2400" dirty="0">
                <a:latin typeface="+mn-ea"/>
              </a:rPr>
              <a:t>非以被咬傷暴露的日期計算</a:t>
            </a:r>
            <a:r>
              <a:rPr lang="en-US" altLang="zh-TW" sz="2400" dirty="0">
                <a:latin typeface="+mn-ea"/>
              </a:rPr>
              <a:t>)</a:t>
            </a:r>
            <a:r>
              <a:rPr lang="zh-TW" altLang="zh-TW" sz="2400" dirty="0">
                <a:latin typeface="+mn-ea"/>
              </a:rPr>
              <a:t>，只可單劑使用</a:t>
            </a:r>
            <a:r>
              <a:rPr lang="zh-TW" altLang="zh-TW" sz="2400" dirty="0" smtClean="0">
                <a:latin typeface="+mn-ea"/>
              </a:rPr>
              <a:t>，儘</a:t>
            </a:r>
            <a:r>
              <a:rPr lang="zh-TW" altLang="zh-TW" sz="2400" dirty="0">
                <a:latin typeface="+mn-ea"/>
              </a:rPr>
              <a:t>可能地以浸潤注射傷口</a:t>
            </a:r>
            <a:r>
              <a:rPr lang="zh-TW" altLang="zh-TW" sz="2400" dirty="0" smtClean="0">
                <a:latin typeface="+mn-ea"/>
              </a:rPr>
              <a:t>為主</a:t>
            </a:r>
            <a:endParaRPr lang="en-US" altLang="zh-TW" sz="2400" dirty="0">
              <a:latin typeface="+mn-ea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400" dirty="0" smtClean="0">
                <a:latin typeface="+mn-ea"/>
              </a:rPr>
              <a:t>若</a:t>
            </a:r>
            <a:r>
              <a:rPr lang="zh-TW" altLang="zh-TW" sz="2400" dirty="0">
                <a:latin typeface="+mn-ea"/>
              </a:rPr>
              <a:t>疫苗施打已超過</a:t>
            </a:r>
            <a:r>
              <a:rPr lang="en-US" altLang="zh-TW" sz="2400" dirty="0">
                <a:latin typeface="+mn-ea"/>
              </a:rPr>
              <a:t>7</a:t>
            </a:r>
            <a:r>
              <a:rPr lang="zh-TW" altLang="zh-TW" sz="2400" dirty="0">
                <a:latin typeface="+mn-ea"/>
              </a:rPr>
              <a:t>天，因為身體已產生免疫力，此時不需要再給予</a:t>
            </a:r>
            <a:r>
              <a:rPr lang="en-US" altLang="zh-TW" sz="2400" dirty="0">
                <a:latin typeface="+mn-ea"/>
              </a:rPr>
              <a:t>HRIG</a:t>
            </a:r>
            <a:r>
              <a:rPr lang="zh-TW" altLang="zh-TW" sz="2400" dirty="0">
                <a:latin typeface="+mn-ea"/>
              </a:rPr>
              <a:t>的被動免疫</a:t>
            </a:r>
            <a:r>
              <a:rPr lang="zh-TW" altLang="zh-TW" sz="2400" dirty="0" smtClean="0">
                <a:latin typeface="+mn-ea"/>
              </a:rPr>
              <a:t>保護</a:t>
            </a:r>
            <a:endParaRPr lang="en-US" altLang="zh-TW" sz="2400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400" dirty="0">
                <a:latin typeface="+mn-ea"/>
              </a:rPr>
              <a:t>若傷口位於手指，注意注射免疫球蛋白時要避免</a:t>
            </a:r>
            <a:r>
              <a:rPr lang="en-US" altLang="zh-TW" sz="2400" dirty="0">
                <a:latin typeface="+mn-ea"/>
              </a:rPr>
              <a:t>compartment syndrome</a:t>
            </a:r>
            <a:r>
              <a:rPr lang="zh-TW" altLang="en-US" sz="2400" dirty="0">
                <a:latin typeface="+mn-ea"/>
              </a:rPr>
              <a:t>，剩餘免疫球蛋白打在傷口同側肢端肌肉</a:t>
            </a:r>
            <a:r>
              <a:rPr lang="zh-TW" altLang="en-US" sz="2400" dirty="0" smtClean="0">
                <a:latin typeface="+mn-ea"/>
              </a:rPr>
              <a:t>注射</a:t>
            </a:r>
            <a:endParaRPr lang="en-US" altLang="zh-TW" sz="2400" dirty="0" smtClean="0">
              <a:latin typeface="+mn-ea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400" dirty="0" smtClean="0">
                <a:latin typeface="+mn-ea"/>
              </a:rPr>
              <a:t>已</a:t>
            </a:r>
            <a:r>
              <a:rPr lang="zh-TW" altLang="zh-TW" sz="2400" dirty="0">
                <a:latin typeface="+mn-ea"/>
              </a:rPr>
              <a:t>接受暴露前預防接種或曾接受完整暴露後預防接種之民眾，</a:t>
            </a:r>
            <a:r>
              <a:rPr lang="zh-TW" altLang="zh-TW" sz="2400" b="1" u="sng" dirty="0">
                <a:latin typeface="+mn-ea"/>
              </a:rPr>
              <a:t>不須</a:t>
            </a:r>
            <a:r>
              <a:rPr lang="zh-TW" altLang="zh-TW" sz="2400" dirty="0">
                <a:latin typeface="+mn-ea"/>
              </a:rPr>
              <a:t>給予</a:t>
            </a:r>
            <a:r>
              <a:rPr lang="en-US" altLang="zh-TW" sz="2400" dirty="0">
                <a:latin typeface="+mn-ea"/>
              </a:rPr>
              <a:t>HRIG</a:t>
            </a:r>
            <a:endParaRPr lang="zh-TW" altLang="zh-TW" sz="2400" dirty="0">
              <a:latin typeface="+mn-ea"/>
            </a:endParaRPr>
          </a:p>
          <a:p>
            <a:pPr marL="0" indent="-400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/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5475-194A-4BEF-B54D-0873856F80DF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狂犬病疫苗使用注意事項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346825" cy="4525963"/>
          </a:xfrm>
        </p:spPr>
        <p:txBody>
          <a:bodyPr rtlCol="0">
            <a:normAutofit fontScale="92500" lnSpcReduction="10000"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600" dirty="0">
                <a:latin typeface="+mn-ea"/>
              </a:rPr>
              <a:t>疫苗最好於三角肌部位以肌肉注射方式</a:t>
            </a:r>
            <a:r>
              <a:rPr lang="zh-TW" altLang="zh-TW" sz="2600" dirty="0" smtClean="0">
                <a:latin typeface="+mn-ea"/>
              </a:rPr>
              <a:t>接種</a:t>
            </a:r>
            <a:endParaRPr lang="en-US" altLang="zh-TW" sz="2600" dirty="0" smtClean="0">
              <a:latin typeface="+mn-ea"/>
            </a:endParaRP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latin typeface="+mn-ea"/>
              </a:rPr>
              <a:t>&lt;2</a:t>
            </a:r>
            <a:r>
              <a:rPr lang="zh-TW" altLang="en-US" sz="2200" dirty="0" smtClean="0">
                <a:latin typeface="+mn-ea"/>
              </a:rPr>
              <a:t>歲</a:t>
            </a:r>
            <a:r>
              <a:rPr lang="en-US" altLang="zh-TW" sz="2200" dirty="0" smtClean="0">
                <a:latin typeface="+mn-ea"/>
              </a:rPr>
              <a:t>:</a:t>
            </a:r>
            <a:r>
              <a:rPr lang="zh-TW" altLang="en-US" sz="2200" dirty="0" smtClean="0">
                <a:latin typeface="+mn-ea"/>
              </a:rPr>
              <a:t> 大腿前外側區域</a:t>
            </a:r>
            <a:endParaRPr lang="zh-TW" altLang="zh-TW" sz="2200" dirty="0">
              <a:latin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600" dirty="0">
                <a:latin typeface="+mn-ea"/>
              </a:rPr>
              <a:t>若與單量的免疫球蛋白同時接種</a:t>
            </a:r>
            <a:r>
              <a:rPr lang="zh-TW" altLang="zh-TW" sz="2600" dirty="0" smtClean="0">
                <a:latin typeface="+mn-ea"/>
              </a:rPr>
              <a:t>，</a:t>
            </a:r>
            <a:r>
              <a:rPr lang="zh-TW" altLang="en-US" sz="2600" dirty="0">
                <a:latin typeface="+mn-ea"/>
              </a:rPr>
              <a:t>建議接種於患肢的對</a:t>
            </a:r>
            <a:r>
              <a:rPr lang="zh-TW" altLang="en-US" sz="2600" dirty="0" smtClean="0">
                <a:latin typeface="+mn-ea"/>
              </a:rPr>
              <a:t>側</a:t>
            </a:r>
            <a:endParaRPr lang="en-US" altLang="zh-TW" sz="2600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600" dirty="0" smtClean="0">
                <a:latin typeface="+mn-ea"/>
              </a:rPr>
              <a:t>完整</a:t>
            </a:r>
            <a:r>
              <a:rPr lang="zh-TW" altLang="zh-TW" sz="2600" dirty="0">
                <a:latin typeface="+mn-ea"/>
              </a:rPr>
              <a:t>的暴露後疫苗共</a:t>
            </a:r>
            <a:r>
              <a:rPr lang="en-US" altLang="zh-TW" sz="2600" dirty="0">
                <a:latin typeface="+mn-ea"/>
              </a:rPr>
              <a:t>5</a:t>
            </a:r>
            <a:r>
              <a:rPr lang="zh-TW" altLang="zh-TW" sz="2600" dirty="0">
                <a:latin typeface="+mn-ea"/>
              </a:rPr>
              <a:t>劑，接種時程為第</a:t>
            </a:r>
            <a:r>
              <a:rPr lang="en-US" altLang="zh-TW" sz="2600" dirty="0">
                <a:latin typeface="+mn-ea"/>
              </a:rPr>
              <a:t>0</a:t>
            </a:r>
            <a:r>
              <a:rPr lang="zh-TW" altLang="zh-TW" sz="2600" dirty="0">
                <a:latin typeface="+mn-ea"/>
              </a:rPr>
              <a:t>天</a:t>
            </a:r>
            <a:r>
              <a:rPr lang="en-US" altLang="zh-TW" sz="2600" dirty="0">
                <a:latin typeface="+mn-ea"/>
              </a:rPr>
              <a:t>(</a:t>
            </a:r>
            <a:r>
              <a:rPr lang="zh-TW" altLang="zh-TW" sz="2600" dirty="0">
                <a:latin typeface="+mn-ea"/>
              </a:rPr>
              <a:t>接種第一劑當天為第</a:t>
            </a:r>
            <a:r>
              <a:rPr lang="en-US" altLang="zh-TW" sz="2600" dirty="0">
                <a:latin typeface="+mn-ea"/>
              </a:rPr>
              <a:t>0</a:t>
            </a:r>
            <a:r>
              <a:rPr lang="zh-TW" altLang="zh-TW" sz="2600" dirty="0">
                <a:latin typeface="+mn-ea"/>
              </a:rPr>
              <a:t>天</a:t>
            </a:r>
            <a:r>
              <a:rPr lang="en-US" altLang="zh-TW" sz="2600" dirty="0">
                <a:latin typeface="+mn-ea"/>
              </a:rPr>
              <a:t>)</a:t>
            </a:r>
            <a:r>
              <a:rPr lang="zh-TW" altLang="zh-TW" sz="2600" dirty="0">
                <a:latin typeface="+mn-ea"/>
              </a:rPr>
              <a:t>，及第</a:t>
            </a:r>
            <a:r>
              <a:rPr lang="en-US" altLang="zh-TW" sz="2600" dirty="0">
                <a:latin typeface="+mn-ea"/>
              </a:rPr>
              <a:t>3</a:t>
            </a:r>
            <a:r>
              <a:rPr lang="zh-TW" altLang="zh-TW" sz="2600" dirty="0">
                <a:latin typeface="+mn-ea"/>
              </a:rPr>
              <a:t>、</a:t>
            </a:r>
            <a:r>
              <a:rPr lang="en-US" altLang="zh-TW" sz="2600" dirty="0">
                <a:latin typeface="+mn-ea"/>
              </a:rPr>
              <a:t>7</a:t>
            </a:r>
            <a:r>
              <a:rPr lang="zh-TW" altLang="zh-TW" sz="2600" dirty="0">
                <a:latin typeface="+mn-ea"/>
              </a:rPr>
              <a:t>、</a:t>
            </a:r>
            <a:r>
              <a:rPr lang="en-US" altLang="zh-TW" sz="2600" dirty="0">
                <a:latin typeface="+mn-ea"/>
              </a:rPr>
              <a:t>14 </a:t>
            </a:r>
            <a:r>
              <a:rPr lang="zh-TW" altLang="zh-TW" sz="2600" dirty="0">
                <a:latin typeface="+mn-ea"/>
              </a:rPr>
              <a:t>及</a:t>
            </a:r>
            <a:r>
              <a:rPr lang="en-US" altLang="zh-TW" sz="2600" dirty="0">
                <a:latin typeface="+mn-ea"/>
              </a:rPr>
              <a:t>28 </a:t>
            </a:r>
            <a:r>
              <a:rPr lang="zh-TW" altLang="zh-TW" sz="2600" dirty="0">
                <a:latin typeface="+mn-ea"/>
              </a:rPr>
              <a:t>天施行，懷孕婦女或小孩仍可使用此疫苗。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600" dirty="0">
                <a:latin typeface="+mn-ea"/>
              </a:rPr>
              <a:t>已接受暴露前預防接種或曾接受完整暴露後預防接種之</a:t>
            </a:r>
            <a:r>
              <a:rPr lang="zh-TW" altLang="zh-TW" sz="2600" dirty="0" smtClean="0">
                <a:latin typeface="+mn-ea"/>
              </a:rPr>
              <a:t>民眾</a:t>
            </a:r>
            <a:r>
              <a:rPr lang="en-US" altLang="zh-TW" sz="2600" dirty="0" smtClean="0">
                <a:latin typeface="+mn-ea"/>
              </a:rPr>
              <a:t>(</a:t>
            </a:r>
            <a:r>
              <a:rPr lang="zh-TW" altLang="en-US" sz="2600" dirty="0" smtClean="0">
                <a:latin typeface="+mn-ea"/>
              </a:rPr>
              <a:t>免疫</a:t>
            </a:r>
            <a:r>
              <a:rPr lang="zh-TW" altLang="en-US" sz="2600" dirty="0">
                <a:latin typeface="+mn-ea"/>
              </a:rPr>
              <a:t>功能不全者除外</a:t>
            </a:r>
            <a:r>
              <a:rPr lang="en-US" altLang="zh-TW" sz="2600" dirty="0">
                <a:latin typeface="+mn-ea"/>
              </a:rPr>
              <a:t>)</a:t>
            </a:r>
            <a:r>
              <a:rPr lang="zh-TW" altLang="zh-TW" sz="2600" dirty="0" smtClean="0">
                <a:latin typeface="+mn-ea"/>
              </a:rPr>
              <a:t>，</a:t>
            </a:r>
            <a:r>
              <a:rPr lang="zh-TW" altLang="zh-TW" sz="2600" dirty="0">
                <a:latin typeface="+mn-ea"/>
              </a:rPr>
              <a:t>只須接種</a:t>
            </a:r>
            <a:r>
              <a:rPr lang="en-US" altLang="zh-TW" sz="2600" dirty="0">
                <a:latin typeface="+mn-ea"/>
              </a:rPr>
              <a:t>2</a:t>
            </a:r>
            <a:r>
              <a:rPr lang="zh-TW" altLang="zh-TW" sz="2600" dirty="0">
                <a:latin typeface="+mn-ea"/>
              </a:rPr>
              <a:t>劑疫苗，於第</a:t>
            </a:r>
            <a:r>
              <a:rPr lang="en-US" altLang="zh-TW" sz="2600" dirty="0">
                <a:latin typeface="+mn-ea"/>
              </a:rPr>
              <a:t>0</a:t>
            </a:r>
            <a:r>
              <a:rPr lang="zh-TW" altLang="zh-TW" sz="2600" dirty="0">
                <a:latin typeface="+mn-ea"/>
              </a:rPr>
              <a:t>、</a:t>
            </a:r>
            <a:r>
              <a:rPr lang="en-US" altLang="zh-TW" sz="2600" dirty="0">
                <a:latin typeface="+mn-ea"/>
              </a:rPr>
              <a:t>3</a:t>
            </a:r>
            <a:r>
              <a:rPr lang="zh-TW" altLang="zh-TW" sz="2600" dirty="0">
                <a:latin typeface="+mn-ea"/>
              </a:rPr>
              <a:t>天各施打一劑疫苗。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357563"/>
            <a:ext cx="21605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32E9-A975-448F-A181-0B68FAB2EB92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暴露傷口等級分級</a:t>
            </a:r>
            <a:endParaRPr lang="en-US" altLang="zh-TW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351837" cy="4967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833"/>
                <a:gridCol w="5027975"/>
                <a:gridCol w="1784119"/>
              </a:tblGrid>
              <a:tr h="403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種類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接觸類型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暴露分類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第一類</a:t>
                      </a:r>
                      <a:endParaRPr lang="zh-TW" alt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觸摸或餵食動物、完整皮膚被動物舔舐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無暴露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6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第二類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裸露皮膚的輕微咬傷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没有流血的小抓傷或擦傷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輕微暴露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2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第三類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傷及真皮層的單一或多處咬傷或抓傷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動物在有破損的皮膚舔舐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黏膜直接遭動物唾液汙染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暴露於蝙蝠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嚴重暴露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5BE9-5BFD-45AA-B056-A6D2E2A90EED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164388" y="5246688"/>
            <a:ext cx="158432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出</a:t>
            </a:r>
            <a:r>
              <a:rPr kumimoji="0" lang="zh-TW" altLang="en-US" dirty="0"/>
              <a:t>血的傷口</a:t>
            </a: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接種後注意事項及副作用</a:t>
            </a:r>
            <a:r>
              <a:rPr lang="en-US" altLang="zh-TW" smtClean="0"/>
              <a:t>(1)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600" dirty="0" smtClean="0"/>
              <a:t>接種</a:t>
            </a:r>
            <a:r>
              <a:rPr lang="zh-TW" altLang="zh-TW" sz="2600" dirty="0"/>
              <a:t>狂犬病疫苗</a:t>
            </a:r>
            <a:r>
              <a:rPr lang="zh-TW" altLang="zh-TW" sz="2600" dirty="0" smtClean="0"/>
              <a:t>或</a:t>
            </a:r>
            <a:r>
              <a:rPr lang="en-US" altLang="zh-TW" sz="2600" dirty="0" smtClean="0"/>
              <a:t>RIG</a:t>
            </a:r>
            <a:r>
              <a:rPr lang="zh-TW" altLang="zh-TW" sz="2600" dirty="0" smtClean="0"/>
              <a:t>後</a:t>
            </a:r>
            <a:r>
              <a:rPr lang="zh-TW" altLang="zh-TW" sz="2600" dirty="0"/>
              <a:t>，可能會有注射部位酸痛、紅腫、搔癢等局部反應，少數人可能出現全身性反應，包括頭痛、頭暈、噁心、肌肉酸痛、發燒、蕁麻疹等，一般症狀輕微且為自限性，多半在</a:t>
            </a:r>
            <a:r>
              <a:rPr lang="en-US" altLang="zh-TW" sz="2600" dirty="0"/>
              <a:t>1</a:t>
            </a:r>
            <a:r>
              <a:rPr lang="zh-TW" altLang="zh-TW" sz="2600" dirty="0"/>
              <a:t>至</a:t>
            </a:r>
            <a:r>
              <a:rPr lang="en-US" altLang="zh-TW" sz="2600" dirty="0"/>
              <a:t>2</a:t>
            </a:r>
            <a:r>
              <a:rPr lang="zh-TW" altLang="zh-TW" sz="2600" dirty="0"/>
              <a:t>天內</a:t>
            </a:r>
            <a:r>
              <a:rPr lang="zh-TW" altLang="zh-TW" sz="2600" dirty="0" smtClean="0"/>
              <a:t>康復</a:t>
            </a:r>
            <a:endParaRPr lang="en-US" altLang="zh-TW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600" dirty="0"/>
              <a:t>罕見的立即型過敏反應、甚至過敏性休克等副作用極少</a:t>
            </a:r>
            <a:r>
              <a:rPr lang="zh-TW" altLang="zh-TW" sz="2600" dirty="0" smtClean="0"/>
              <a:t>發生</a:t>
            </a:r>
            <a:r>
              <a:rPr lang="en-US" altLang="zh-TW" sz="2600" dirty="0" smtClean="0"/>
              <a:t>(ERIG </a:t>
            </a:r>
            <a:r>
              <a:rPr lang="zh-TW" altLang="en-US" sz="2600" dirty="0" smtClean="0"/>
              <a:t>約</a:t>
            </a:r>
            <a:r>
              <a:rPr lang="en-US" altLang="zh-TW" sz="2600" dirty="0" smtClean="0"/>
              <a:t>15</a:t>
            </a:r>
            <a:r>
              <a:rPr lang="zh-TW" altLang="en-US" sz="2600" dirty="0" smtClean="0"/>
              <a:t>萬分之一</a:t>
            </a:r>
            <a:r>
              <a:rPr lang="en-US" altLang="zh-TW" sz="2600" dirty="0" smtClean="0"/>
              <a:t>)</a:t>
            </a:r>
            <a:r>
              <a:rPr lang="zh-TW" altLang="zh-TW" sz="2600" dirty="0" smtClean="0"/>
              <a:t>，</a:t>
            </a:r>
            <a:r>
              <a:rPr lang="zh-TW" altLang="zh-TW" sz="2600" dirty="0"/>
              <a:t>若不幸發生，通常於注射後幾分鐘至幾小時內即出現症狀</a:t>
            </a:r>
            <a:r>
              <a:rPr lang="zh-TW" altLang="zh-TW" sz="2600" dirty="0" smtClean="0"/>
              <a:t>。</a:t>
            </a:r>
            <a:r>
              <a:rPr lang="en-US" altLang="zh-TW" sz="2600" dirty="0" smtClean="0"/>
              <a:t>Serum sickness (ERIG)</a:t>
            </a:r>
            <a:r>
              <a:rPr lang="zh-TW" altLang="en-US" sz="2600" dirty="0" smtClean="0"/>
              <a:t>約</a:t>
            </a:r>
            <a:r>
              <a:rPr lang="en-US" altLang="zh-TW" sz="2600" dirty="0" smtClean="0"/>
              <a:t>1-3%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2600" dirty="0" smtClean="0"/>
              <a:t>極</a:t>
            </a:r>
            <a:r>
              <a:rPr lang="zh-TW" altLang="zh-TW" sz="2600" dirty="0"/>
              <a:t>少數接種者在注射狂犬病疫苗後，可能引發包括</a:t>
            </a:r>
            <a:r>
              <a:rPr lang="en-US" altLang="zh-TW" sz="2600" dirty="0" err="1"/>
              <a:t>Guillain</a:t>
            </a:r>
            <a:r>
              <a:rPr lang="en-US" altLang="zh-TW" sz="2600" dirty="0"/>
              <a:t>-Barr</a:t>
            </a:r>
            <a:r>
              <a:rPr lang="zh-TW" altLang="zh-TW" sz="2600" dirty="0"/>
              <a:t>é症候群在內的罕見神經系統不良反應，惟發生的機率極低，如果真的發生，多數病患在治療後也能完全</a:t>
            </a:r>
            <a:r>
              <a:rPr lang="zh-TW" altLang="zh-TW" sz="2600" dirty="0" smtClean="0"/>
              <a:t>康復</a:t>
            </a:r>
            <a:endParaRPr lang="en-US" altLang="zh-TW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95F5B-46CD-4419-980B-10112868F981}" type="slidenum">
              <a:rPr lang="zh-TW" altLang="en-US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98B2-3F2B-4622-B2DB-900E5A9FD894}" type="slidenum">
              <a:rPr lang="zh-TW" altLang="en-US"/>
              <a:pPr>
                <a:defRPr/>
              </a:pPr>
              <a:t>21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539750" y="333375"/>
          <a:ext cx="7920038" cy="6464300"/>
        </p:xfrm>
        <a:graphic>
          <a:graphicData uri="http://schemas.openxmlformats.org/drawingml/2006/table">
            <a:tbl>
              <a:tblPr/>
              <a:tblGrid>
                <a:gridCol w="1122363"/>
                <a:gridCol w="3201987"/>
                <a:gridCol w="3595688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品項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人類狂犬病免疫球蛋白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(HRIG)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經純化馬狂犬病免疫球蛋白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(pERIG)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商品名稱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charset="-120"/>
                          <a:cs typeface="Times New Roman" pitchFamily="18" charset="0"/>
                        </a:rPr>
                        <a:t>Hyperrab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charset="-120"/>
                          <a:cs typeface="Times New Roman" pitchFamily="18" charset="0"/>
                        </a:rPr>
                        <a:t>Favirab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劑量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charset="-120"/>
                          <a:cs typeface="Times New Roman" pitchFamily="18" charset="0"/>
                        </a:rPr>
                        <a:t>20 IU/kg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charset="-120"/>
                          <a:cs typeface="Times New Roman" pitchFamily="18" charset="0"/>
                        </a:rPr>
                        <a:t>40 IU/kg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charset="-120"/>
                          <a:cs typeface="Times New Roman" pitchFamily="18" charset="0"/>
                        </a:rPr>
                        <a:t>IU/ml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charset="-120"/>
                          <a:cs typeface="Times New Roman" pitchFamily="18" charset="0"/>
                        </a:rPr>
                        <a:t>150 IU/ml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新細明體" charset="-120"/>
                          <a:cs typeface="Times New Roman" pitchFamily="18" charset="0"/>
                        </a:rPr>
                        <a:t>200 IU/ml</a:t>
                      </a:r>
                      <a:endParaRPr kumimoji="0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禁忌症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無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已知對馬蛋白過敏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</a:rPr>
                        <a:t>副作用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可能出現接種部位疼痛及輕微的發燒；於免疫球蛋白缺乏患者身上重複接種可能會造成過敏反應。極少數可能有急性神經血管性水腫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(angioneurotic edema)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、皮疹、腎病症候群、過敏性休克等嚴重不良反應。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副作用發作機率小於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10%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：立即的過敏反應包含低血壓、呼吸喘或尋麻疹。極少數人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小於萬分之一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可能有嚴重反應如神經血管性水腫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(angioneurotic edema)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或過敏性休克。延遲性的過敏反應可能在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天後發生，包含發燒、皮膚癢、紅疹、尋麻疹、淋巴結腫大及關節疼痛。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注意事項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應在有急救設備之醫療院所執行，其餘詳見仿單說明。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接種後注意事項及副作用</a:t>
            </a:r>
            <a:r>
              <a:rPr lang="en-US" altLang="zh-TW" smtClean="0"/>
              <a:t>(2)</a:t>
            </a:r>
            <a:endParaRPr lang="zh-TW" altLang="en-US" smtClean="0"/>
          </a:p>
        </p:txBody>
      </p:sp>
      <p:sp>
        <p:nvSpPr>
          <p:cNvPr id="675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smtClean="0"/>
              <a:t>為了能在罕見的立即型過敏反應或過敏性休克事件發生後，能立即進行醫療處置，注射狂犬病疫苗或免疫球蛋白後，應讓病患於提供注射單位或附近稍做休息，並觀察至少</a:t>
            </a:r>
            <a:r>
              <a:rPr lang="en-US" altLang="zh-TW" sz="2400" smtClean="0"/>
              <a:t>30</a:t>
            </a:r>
            <a:r>
              <a:rPr lang="zh-TW" altLang="zh-TW" sz="2400" smtClean="0"/>
              <a:t>分鐘以上，待無不適後再離開</a:t>
            </a:r>
            <a:endParaRPr lang="en-US" altLang="zh-TW" sz="2400" smtClean="0"/>
          </a:p>
          <a:p>
            <a:endParaRPr lang="zh-TW" altLang="zh-TW" sz="2400" smtClean="0"/>
          </a:p>
          <a:p>
            <a:r>
              <a:rPr lang="zh-TW" altLang="zh-TW" sz="2400" smtClean="0"/>
              <a:t>如遇</a:t>
            </a:r>
            <a:r>
              <a:rPr lang="zh-TW" altLang="en-US" sz="2400" smtClean="0"/>
              <a:t>接種後</a:t>
            </a:r>
            <a:r>
              <a:rPr lang="zh-TW" altLang="zh-TW" sz="2400" smtClean="0"/>
              <a:t>發生嚴重不良事件之個案時，應立即填列嚴重不良事件通報單，同時通報衛生局並副知疾病管制局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8DA5B-2D4C-43DB-8563-FB65D046990A}" type="slidenum">
              <a:rPr lang="zh-TW" altLang="en-US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20503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感謝您的聆聽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3429000"/>
            <a:ext cx="8229600" cy="16843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感謝北京大學</a:t>
            </a:r>
            <a:r>
              <a:rPr lang="zh-TW" altLang="en-US" dirty="0"/>
              <a:t>人民</a:t>
            </a:r>
            <a:r>
              <a:rPr lang="zh-TW" altLang="en-US" dirty="0" smtClean="0"/>
              <a:t>醫院王傳林醫師</a:t>
            </a:r>
            <a:r>
              <a:rPr lang="zh-TW" altLang="en-US" dirty="0"/>
              <a:t>熱心</a:t>
            </a:r>
            <a:r>
              <a:rPr lang="zh-TW" altLang="en-US" dirty="0" smtClean="0"/>
              <a:t>提供豐富的資料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>
                <a:hlinkClick r:id="rId2"/>
              </a:rPr>
              <a:t>其他資料請</a:t>
            </a:r>
            <a:r>
              <a:rPr lang="zh-TW" altLang="en-US" dirty="0" smtClean="0">
                <a:hlinkClick r:id="rId2"/>
              </a:rPr>
              <a:t>見</a:t>
            </a:r>
            <a:r>
              <a:rPr lang="en-US" altLang="zh-TW" dirty="0" smtClean="0">
                <a:hlinkClick r:id="rId2"/>
              </a:rPr>
              <a:t>:</a:t>
            </a:r>
            <a:r>
              <a:rPr lang="zh-TW" altLang="en-US" dirty="0" smtClean="0">
                <a:hlinkClick r:id="rId2"/>
              </a:rPr>
              <a:t> </a:t>
            </a:r>
            <a:r>
              <a:rPr lang="en-US" altLang="zh-TW" dirty="0" smtClean="0">
                <a:hlinkClick r:id="rId2"/>
              </a:rPr>
              <a:t>www.cdc.gov.tw </a:t>
            </a:r>
            <a:r>
              <a:rPr lang="en-US" altLang="zh-TW" dirty="0" smtClean="0">
                <a:sym typeface="Wingdings" pitchFamily="2" charset="2"/>
                <a:hlinkClick r:id="rId2"/>
              </a:rPr>
              <a:t>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>
                <a:hlinkClick r:id="rId2"/>
              </a:rPr>
              <a:t>首頁</a:t>
            </a:r>
            <a:r>
              <a:rPr lang="zh-TW" altLang="en-US" dirty="0"/>
              <a:t> </a:t>
            </a:r>
            <a:r>
              <a:rPr lang="en-US" altLang="zh-TW" dirty="0"/>
              <a:t>&gt; </a:t>
            </a:r>
            <a:r>
              <a:rPr lang="zh-TW" altLang="en-US" dirty="0">
                <a:hlinkClick r:id="rId3"/>
              </a:rPr>
              <a:t>傳染病介紹</a:t>
            </a:r>
            <a:r>
              <a:rPr lang="zh-TW" altLang="en-US" dirty="0"/>
              <a:t> </a:t>
            </a:r>
            <a:r>
              <a:rPr lang="en-US" altLang="zh-TW" dirty="0"/>
              <a:t>&gt; </a:t>
            </a:r>
            <a:r>
              <a:rPr lang="zh-TW" altLang="en-US" dirty="0">
                <a:hlinkClick r:id="rId4"/>
              </a:rPr>
              <a:t>第一類法定傳染病</a:t>
            </a:r>
            <a:r>
              <a:rPr lang="zh-TW" altLang="en-US" dirty="0"/>
              <a:t> </a:t>
            </a:r>
            <a:r>
              <a:rPr lang="en-US" altLang="zh-TW" dirty="0"/>
              <a:t>&gt; </a:t>
            </a:r>
            <a:r>
              <a:rPr lang="zh-TW" altLang="en-US" dirty="0">
                <a:hlinkClick r:id="rId5"/>
              </a:rPr>
              <a:t>狂犬病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47878-B7FC-41CB-9DB8-82AAF58F9817}" type="slidenum">
              <a:rPr lang="zh-TW" altLang="en-US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Arial" charset="0"/>
              </a:rPr>
              <a:t>WHO</a:t>
            </a:r>
            <a:r>
              <a:rPr lang="zh-TW" altLang="en-US" smtClean="0">
                <a:latin typeface="Arial" charset="0"/>
              </a:rPr>
              <a:t> 暴露後治療建議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331913" y="1700213"/>
          <a:ext cx="6731000" cy="303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512"/>
                <a:gridCol w="1717682"/>
                <a:gridCol w="1867065"/>
                <a:gridCol w="1991535"/>
              </a:tblGrid>
              <a:tr h="428763"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種類</a:t>
                      </a:r>
                      <a:endParaRPr lang="zh-TW" altLang="zh-TW" sz="20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87394" marR="87394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71773"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第一類</a:t>
                      </a:r>
                      <a:endParaRPr lang="zh-TW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第二類</a:t>
                      </a:r>
                      <a:endParaRPr lang="zh-TW" altLang="zh-TW" sz="20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第三類</a:t>
                      </a:r>
                      <a:endParaRPr lang="zh-TW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</a:tr>
              <a:tr h="875760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未曾接種疫苗者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(5)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(5)+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HRIG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</a:tr>
              <a:tr h="959103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已接種暴露前疫苗者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</a:tr>
            </a:tbl>
          </a:graphicData>
        </a:graphic>
      </p:graphicFrame>
      <p:sp>
        <p:nvSpPr>
          <p:cNvPr id="40987" name="文字方塊 4"/>
          <p:cNvSpPr txBox="1">
            <a:spLocks noChangeArrowheads="1"/>
          </p:cNvSpPr>
          <p:nvPr/>
        </p:nvSpPr>
        <p:spPr bwMode="auto">
          <a:xfrm>
            <a:off x="3276600" y="6381750"/>
            <a:ext cx="1871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(</a:t>
            </a:r>
            <a:r>
              <a:rPr kumimoji="0" lang="zh-TW" altLang="en-US">
                <a:latin typeface="Calibri" pitchFamily="34" charset="0"/>
              </a:rPr>
              <a:t> </a:t>
            </a:r>
            <a:r>
              <a:rPr kumimoji="0" lang="en-US" altLang="zh-TW">
                <a:latin typeface="Calibri" pitchFamily="34" charset="0"/>
              </a:rPr>
              <a:t>):</a:t>
            </a:r>
            <a:r>
              <a:rPr kumimoji="0" lang="zh-TW" altLang="en-US">
                <a:latin typeface="Calibri" pitchFamily="34" charset="0"/>
              </a:rPr>
              <a:t> 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疫苗劑數</a:t>
            </a:r>
            <a:endParaRPr kumimoji="0" lang="en-US" altLang="zh-TW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smtClean="0">
                <a:latin typeface="標楷體" pitchFamily="65" charset="-120"/>
              </a:rPr>
              <a:t>國內動物咬傷後後免疫球蛋白使用對象</a:t>
            </a:r>
            <a:endParaRPr lang="zh-TW" altLang="en-US" sz="3600" smtClean="0">
              <a:latin typeface="Arial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4688" y="1674813"/>
            <a:ext cx="7886700" cy="4376737"/>
          </a:xfrm>
        </p:spPr>
      </p:pic>
      <p:sp>
        <p:nvSpPr>
          <p:cNvPr id="43011" name="文字方塊 2"/>
          <p:cNvSpPr txBox="1">
            <a:spLocks noChangeArrowheads="1"/>
          </p:cNvSpPr>
          <p:nvPr/>
        </p:nvSpPr>
        <p:spPr bwMode="auto">
          <a:xfrm>
            <a:off x="5076825" y="6165850"/>
            <a:ext cx="31670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2013.7.31 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公告</a:t>
            </a:r>
            <a:endParaRPr kumimoji="0" lang="en-US" altLang="zh-TW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kumimoji="0" lang="en-US" altLang="zh-TW">
                <a:latin typeface="Calibri" pitchFamily="34" charset="0"/>
                <a:hlinkClick r:id="rId4"/>
              </a:rPr>
              <a:t>http://www.cdc.gov.tw</a:t>
            </a:r>
            <a:endParaRPr kumimoji="0" lang="en-US" altLang="zh-TW">
              <a:latin typeface="Calibri" pitchFamily="34" charset="0"/>
            </a:endParaRPr>
          </a:p>
          <a:p>
            <a:pPr algn="ctr"/>
            <a:endParaRPr kumimoji="0" lang="zh-TW" altLang="en-US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450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0500"/>
            <a:ext cx="849788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第三類傷口</a:t>
            </a:r>
          </a:p>
        </p:txBody>
      </p:sp>
      <p:sp>
        <p:nvSpPr>
          <p:cNvPr id="460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2443163"/>
            <a:ext cx="51720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文字方塊 3"/>
          <p:cNvSpPr txBox="1">
            <a:spLocks noChangeArrowheads="1"/>
          </p:cNvSpPr>
          <p:nvPr/>
        </p:nvSpPr>
        <p:spPr bwMode="auto">
          <a:xfrm>
            <a:off x="2916238" y="5934075"/>
            <a:ext cx="604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Association for Prevention &amp; Control of Rabies in India (APCRI)</a:t>
            </a:r>
            <a:r>
              <a:rPr kumimoji="0" lang="zh-TW" altLang="en-US">
                <a:latin typeface="Calibri" pitchFamily="34" charset="0"/>
              </a:rPr>
              <a:t> 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>
                <a:latin typeface="Calibri" pitchFamily="34" charset="0"/>
              </a:rPr>
              <a:t>First edition, 2009</a:t>
            </a: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4F9CA-C0B8-4744-BAE5-8983EF8669E0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暴露後傷口處理的目的</a:t>
            </a:r>
          </a:p>
        </p:txBody>
      </p:sp>
      <p:sp>
        <p:nvSpPr>
          <p:cNvPr id="471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儘快</a:t>
            </a:r>
            <a:r>
              <a:rPr lang="zh-TW" altLang="en-US" smtClean="0">
                <a:latin typeface="新細明體" charset="-120"/>
                <a:ea typeface="新細明體" charset="-120"/>
              </a:rPr>
              <a:t>、</a:t>
            </a:r>
            <a:r>
              <a:rPr lang="zh-TW" altLang="en-US" smtClean="0"/>
              <a:t>儘可能降低傷口內病毒含量</a:t>
            </a:r>
            <a:endParaRPr lang="en-US" altLang="zh-TW" smtClean="0"/>
          </a:p>
          <a:p>
            <a:pPr lvl="1"/>
            <a:r>
              <a:rPr lang="zh-TW" altLang="en-US" smtClean="0"/>
              <a:t>被可疑動物咬、抓傷後，應</a:t>
            </a:r>
            <a:r>
              <a:rPr lang="zh-TW" altLang="en-US" b="1" u="sng" smtClean="0"/>
              <a:t>立即</a:t>
            </a:r>
            <a:r>
              <a:rPr lang="zh-TW" altLang="en-US" smtClean="0"/>
              <a:t>進行受傷部位的徹底清洗和消毒處理</a:t>
            </a:r>
          </a:p>
          <a:p>
            <a:pPr lvl="1"/>
            <a:r>
              <a:rPr lang="zh-TW" altLang="en-US" smtClean="0"/>
              <a:t>無法沖洗掉的病毒及進入深處的病毒</a:t>
            </a:r>
            <a:r>
              <a:rPr lang="en-US" altLang="zh-TW" smtClean="0"/>
              <a:t>: </a:t>
            </a:r>
            <a:r>
              <a:rPr lang="zh-TW" altLang="en-US" smtClean="0"/>
              <a:t>需要被動免疫製劑</a:t>
            </a:r>
            <a:r>
              <a:rPr lang="en-US" altLang="zh-TW" smtClean="0"/>
              <a:t>(</a:t>
            </a:r>
            <a:r>
              <a:rPr lang="zh-TW" altLang="en-US" smtClean="0"/>
              <a:t>免疫球蛋白</a:t>
            </a:r>
            <a:r>
              <a:rPr lang="en-US" altLang="zh-TW" smtClean="0"/>
              <a:t>)</a:t>
            </a:r>
            <a:r>
              <a:rPr lang="zh-TW" altLang="en-US" smtClean="0"/>
              <a:t>清除</a:t>
            </a:r>
            <a:endParaRPr lang="en-US" altLang="zh-TW" smtClean="0"/>
          </a:p>
          <a:p>
            <a:pPr lvl="1"/>
            <a:r>
              <a:rPr lang="zh-TW" altLang="en-US" smtClean="0"/>
              <a:t>可降低發病率和延長潛伏期</a:t>
            </a:r>
          </a:p>
          <a:p>
            <a:r>
              <a:rPr lang="zh-TW" altLang="en-US" smtClean="0"/>
              <a:t>儘快提高被咬傷者的免疫能力</a:t>
            </a:r>
            <a:r>
              <a:rPr lang="en-US" altLang="zh-TW" smtClean="0"/>
              <a:t>(</a:t>
            </a:r>
            <a:r>
              <a:rPr lang="zh-TW" altLang="en-US" smtClean="0"/>
              <a:t>疫苗</a:t>
            </a:r>
            <a:r>
              <a:rPr lang="en-US" altLang="zh-TW" smtClean="0"/>
              <a:t>)</a:t>
            </a:r>
            <a:endParaRPr lang="zh-TW" altLang="en-US" smtClean="0"/>
          </a:p>
          <a:p>
            <a:r>
              <a:rPr lang="zh-TW" altLang="en-US" b="1" smtClean="0">
                <a:solidFill>
                  <a:srgbClr val="FF0000"/>
                </a:solidFill>
              </a:rPr>
              <a:t>處理越早，風險越小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FEC51-06B7-4994-8CED-D9CF48DA67B2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處理實務</a:t>
            </a:r>
            <a:r>
              <a:rPr lang="en-US" altLang="zh-TW" smtClean="0"/>
              <a:t>(1)</a:t>
            </a:r>
            <a:endParaRPr lang="zh-TW" altLang="en-US" smtClean="0"/>
          </a:p>
        </p:txBody>
      </p:sp>
      <p:sp>
        <p:nvSpPr>
          <p:cNvPr id="481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檢查受傷情況</a:t>
            </a:r>
            <a:r>
              <a:rPr lang="en-US" altLang="zh-TW" smtClean="0"/>
              <a:t>(</a:t>
            </a:r>
            <a:r>
              <a:rPr lang="zh-TW" altLang="en-US" smtClean="0"/>
              <a:t>神經，血管等</a:t>
            </a:r>
            <a:r>
              <a:rPr lang="en-US" altLang="zh-TW" smtClean="0"/>
              <a:t>)</a:t>
            </a:r>
            <a:r>
              <a:rPr lang="zh-TW" altLang="en-US" smtClean="0"/>
              <a:t>並且記錄</a:t>
            </a:r>
            <a:endParaRPr lang="en-US" altLang="zh-TW" smtClean="0"/>
          </a:p>
          <a:p>
            <a:r>
              <a:rPr lang="zh-TW" altLang="en-US" smtClean="0"/>
              <a:t>無菌敷料保護傷口，用肥皂水清洗傷口周圍，範圍</a:t>
            </a:r>
            <a:r>
              <a:rPr lang="en-US" altLang="zh-TW" smtClean="0"/>
              <a:t>15</a:t>
            </a:r>
            <a:r>
              <a:rPr lang="zh-TW" altLang="en-US" smtClean="0"/>
              <a:t> </a:t>
            </a:r>
            <a:r>
              <a:rPr lang="en-US" altLang="zh-TW" smtClean="0"/>
              <a:t>cm</a:t>
            </a:r>
            <a:r>
              <a:rPr lang="zh-TW" altLang="en-US" smtClean="0"/>
              <a:t>，最好是兩遍 </a:t>
            </a:r>
            <a:endParaRPr lang="en-US" altLang="zh-TW" smtClean="0"/>
          </a:p>
          <a:p>
            <a:r>
              <a:rPr lang="zh-TW" altLang="en-US" smtClean="0"/>
              <a:t>消毒：再以優碘</a:t>
            </a:r>
            <a:r>
              <a:rPr lang="en-US" altLang="zh-TW" smtClean="0"/>
              <a:t>(povidine-iodine solution)</a:t>
            </a:r>
            <a:r>
              <a:rPr lang="zh-TW" altLang="en-US" smtClean="0"/>
              <a:t>消毒</a:t>
            </a:r>
          </a:p>
          <a:p>
            <a:r>
              <a:rPr lang="zh-TW" altLang="en-US" smtClean="0"/>
              <a:t>局部麻醉 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2B8E-8B9D-480B-BEE3-E9FBC1F4C9D1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933825"/>
            <a:ext cx="3330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處理實務</a:t>
            </a:r>
            <a:r>
              <a:rPr lang="en-US" altLang="zh-TW" smtClean="0"/>
              <a:t>(2)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傷口沖洗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使用一定壓力的流動清水（自來水）沖傷口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用肥皂水清洗傷口，較深傷口沖洗時，用注射器伸入傷口深部進行灌注清洗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交替至少</a:t>
            </a:r>
            <a:r>
              <a:rPr lang="en-US" altLang="zh-TW" dirty="0" smtClean="0">
                <a:solidFill>
                  <a:srgbClr val="FF0000"/>
                </a:solidFill>
              </a:rPr>
              <a:t>15</a:t>
            </a:r>
            <a:r>
              <a:rPr lang="zh-TW" altLang="en-US" dirty="0" smtClean="0">
                <a:solidFill>
                  <a:srgbClr val="FF0000"/>
                </a:solidFill>
              </a:rPr>
              <a:t>分鐘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用生理食鹽水將傷口洗淨，然後用無菌棉將傷口處殘留液吸盡，避免在傷口處殘留肥皂水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清創消毒傷口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沖洗清除</a:t>
            </a:r>
            <a:r>
              <a:rPr lang="zh-TW" altLang="en-US" dirty="0"/>
              <a:t>傷口碎爛壞死組織</a:t>
            </a:r>
            <a:r>
              <a:rPr lang="zh-TW" altLang="en-US" dirty="0" smtClean="0"/>
              <a:t>後用優碘塗擦傷口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CA66C-1715-41C1-B876-C39EAFBF3571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2407</Words>
  <Application>Microsoft Office PowerPoint</Application>
  <PresentationFormat>如螢幕大小 (4:3)</PresentationFormat>
  <Paragraphs>182</Paragraphs>
  <Slides>23</Slides>
  <Notes>7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Calibri</vt:lpstr>
      <vt:lpstr>新細明體</vt:lpstr>
      <vt:lpstr>Arial</vt:lpstr>
      <vt:lpstr>標楷體</vt:lpstr>
      <vt:lpstr>Times New Roman</vt:lpstr>
      <vt:lpstr>細明體</vt:lpstr>
      <vt:lpstr>Wingdings</vt:lpstr>
      <vt:lpstr>Office 佈景主題</vt:lpstr>
      <vt:lpstr>1_Office 佈景主題</vt:lpstr>
      <vt:lpstr>2_Office 佈景主題</vt:lpstr>
      <vt:lpstr>疑似狂犬病動物咬傷之暴露後傷口處理，免疫球蛋白及疫苗使用實務</vt:lpstr>
      <vt:lpstr>暴露傷口等級分級</vt:lpstr>
      <vt:lpstr>WHO 暴露後治療建議</vt:lpstr>
      <vt:lpstr>國內動物咬傷後後免疫球蛋白使用對象</vt:lpstr>
      <vt:lpstr>投影片 5</vt:lpstr>
      <vt:lpstr>第三類傷口</vt:lpstr>
      <vt:lpstr>暴露後傷口處理的目的</vt:lpstr>
      <vt:lpstr>處理實務(1)</vt:lpstr>
      <vt:lpstr>處理實務(2)</vt:lpstr>
      <vt:lpstr>影片:傷口處理</vt:lpstr>
      <vt:lpstr>傷口縫合原則 </vt:lpstr>
      <vt:lpstr>狂犬病免疫球蛋白</vt:lpstr>
      <vt:lpstr>狂犬病免疫球蛋白</vt:lpstr>
      <vt:lpstr>如何給予狂犬病免疫球蛋白(1)</vt:lpstr>
      <vt:lpstr>如何給予狂犬病免疫球蛋白(2)</vt:lpstr>
      <vt:lpstr>影片:如何給予免疫球蛋白</vt:lpstr>
      <vt:lpstr>投影片 17</vt:lpstr>
      <vt:lpstr>免疫球蛋白使用注意事項</vt:lpstr>
      <vt:lpstr>狂犬病疫苗使用注意事項</vt:lpstr>
      <vt:lpstr>接種後注意事項及副作用(1)</vt:lpstr>
      <vt:lpstr>投影片 21</vt:lpstr>
      <vt:lpstr>接種後注意事項及副作用(2)</vt:lpstr>
      <vt:lpstr>感謝您的聆聽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李品慧</dc:creator>
  <cp:lastModifiedBy>user</cp:lastModifiedBy>
  <cp:revision>47</cp:revision>
  <dcterms:created xsi:type="dcterms:W3CDTF">2013-07-29T05:54:42Z</dcterms:created>
  <dcterms:modified xsi:type="dcterms:W3CDTF">2013-08-08T03:06:07Z</dcterms:modified>
</cp:coreProperties>
</file>